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0F4"/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94660"/>
  </p:normalViewPr>
  <p:slideViewPr>
    <p:cSldViewPr snapToGrid="0">
      <p:cViewPr>
        <p:scale>
          <a:sx n="100" d="100"/>
          <a:sy n="100" d="100"/>
        </p:scale>
        <p:origin x="-296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B7AD-BFF0-4283-A22A-68C6131A82AB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5521B-0837-442C-8F56-318CA95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5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05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C98F-4377-3AF9-079D-0C8AC860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D42A8B-2D2A-A0B8-1388-95155EDC0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D2CB5-1DA0-BCAD-5340-DDAB18E10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8A3C2-DA90-1D1B-3E1B-05ACB357A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1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B6D5-0450-73C9-F426-617A0C52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58412-AF1F-51EA-4121-FDDCDF982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D89B88-9674-1FAC-F032-162CDFD26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AE52F-E743-4BD8-93E2-268C210D1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1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AECBB-7E16-F4FB-CF06-27DC0ABB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6CAF38-9824-2446-A012-C684291AD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E7D55A-01DC-E1EC-62AE-F6F495A58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58EA5-FA97-2AFB-9020-9CAACBB9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9A1A2-36F6-7C81-6A67-E6C09D8A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498D1-D68D-A8A6-EE27-0DDC91E08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AF44F-1BA7-AEDF-A444-F59A49BF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30538-1B5B-8F2C-47DD-111B2D5FC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8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920A9-E7C0-29BA-3024-3AAC882E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3032C-E2EE-A28C-7F18-398A6EB94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59A40A-C143-45FB-0A31-E81F7369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A86D22-5C06-49B0-1505-507DF3A90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1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408A-0B89-13C5-2216-368BB6FD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0C6B74-A61C-8ADF-0EA2-4B681D61E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3C31FA-F408-406B-ED38-C17D4F558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954E57-4834-5998-3BEC-4766DFC5E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9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3C9BB-4A12-C38C-DAB4-5375EA2F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AC02A2-0BB1-6031-C511-2EFD76BB5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0EB463-47D1-2291-C7E7-6109B9B27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19E391-1A9F-4C2B-2A9B-4F4E41BBC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C20E-58A4-F166-60C3-509A9B88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D8D91-FAE7-D917-DE19-7514BC2D7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A6808-8F31-8917-B9FA-3B9931C2C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90EFD-5DB8-FC5E-DC4C-3398EDEEF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2375F-A620-8C8B-BA95-23049AA6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42EDC6-F071-19F8-9998-73AFE95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2A7828-9A63-EF67-2E40-A8CA22983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696A-B12D-2E82-29AA-1050822E1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5521B-0837-442C-8F56-318CA95ECC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9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9B3AC-7F65-D755-94C4-827892FAA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36B330-459E-D955-B565-EE7B7758D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3B602-4F78-4681-AA97-523CA71B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973FE-C680-8670-F8F1-76FA72E1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8037A-F51D-6BE9-9AB7-11B28C85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EF414-C17B-ACB7-F1FF-2F7B0CFA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54078-6A31-EFDE-FF77-18031734C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87FBB-87F6-C95C-BBB7-130421DE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7924E-7481-4B5C-1FD9-66A88EF3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A41F4-52F4-387F-F339-FB8A9809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8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E952B7-AF26-B970-6F66-5F127D412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47310D-79DF-7001-B6D2-0337248E2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CCF62-9E4F-5D3B-9245-87269EAC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C29F-57D9-197C-7CC8-45BF7639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A659A-9DB8-42A7-7154-B7F00540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1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A83B2-0572-7A04-E87D-FC78424E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BA675-A77F-FA0D-44A0-0E3DB61E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A2D93-8A28-0D0D-82AB-3B4A1AE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6901A-4CA2-2072-28C6-C2608403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EA327-C5C9-F39B-5D6E-4C0C11CB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99C8-18B6-D7FC-ABCB-B3E208C5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6F19BD-2C6B-0F5D-8BAF-C557989C4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E8655-C360-D2A5-DC81-BFF52140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17BE8-534D-8EC0-7FA4-822E3657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F945B-AB2F-9E8F-D24F-19D49499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1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29BF-6CCB-0795-F31D-5719A131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C82A5-16E5-A6D0-5DF5-DFD61CB0F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5F0C53-5393-52E0-A577-E45E965E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8F8A9B-7644-5EF8-0E74-8481180D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73E7-0A8A-5725-EB61-756EEDF9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ED6B9-5922-C0B6-E796-0A9DB284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2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28D3-9697-8159-9A1B-C8146B57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E1C7E-786D-5FBE-F2E4-FEF42E57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A4F60-92A1-155E-88A7-4521E5E2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C8E476-EEBB-4003-014D-AE03C404F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1EC75-D7DD-4AE3-68F3-F6498CA37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F3D283-5CD3-BD40-B4FA-0541E6F0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75EBF9-9E76-EF49-14FE-C8F2CDD9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4BEE34-C5C7-85EE-24FB-FBB344D5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4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CC3C-B123-84E4-2808-E20ABCFD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E04BCA-A07B-D7CD-049E-59F0C544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76800-D545-0635-9F12-5074ABE7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E7C54-0DA1-051A-DC58-B73A6B11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241CAB-97D7-FF9B-71D5-13300A4B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228A0-7D1A-4166-E3AD-4D034F6B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4F2622-612A-2C80-C888-63AC0CD6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6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2883B-0822-F88B-AF1B-1A87E1B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E3EAC-1763-B438-4DCF-EE4B2DBCF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196DD-3512-F3D9-D486-D7C02B654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80E64-9463-1A77-769F-3569531F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BA59C-4EDF-00AD-E9A7-522293F4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04A3C-6177-6836-6C5A-186F8A19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6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9D41E-A18C-B3AD-AACC-24920CA3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76DAB2-BEBF-13EB-4C6D-15D6DF1A2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244E6A-3ADA-640F-9550-C166A3E6A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CB5F1-AF4E-5C34-0B50-41213EA1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F1E5E2-1703-263B-F2F6-268F8DB5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B592D-0329-7009-A2BE-A2C5F2B2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2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F8401D-1E69-7B81-CF93-D189C60F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99308-4DD7-6DEC-E5AA-DCDB2D93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95E4E-41FB-DC09-356B-E6910D54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F5FC61-F11F-4607-B001-923A8BC47EA3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75D85-2045-417F-1B5B-BAE7DA33E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78346-9016-C06A-2A33-11A387FE3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82BCC4-0620-4958-8E22-03F53D083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FFB59-0F7C-9358-1EF9-8CE8FF6C1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PVAR</a:t>
            </a:r>
            <a:br>
              <a:rPr lang="en-US" altLang="ko-KR" dirty="0"/>
            </a:br>
            <a:r>
              <a:rPr lang="en-US" altLang="ko-KR" sz="4000" dirty="0"/>
              <a:t>(Physical Vision Augment Robotics)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5F7A50-C3F1-4BED-31A5-85ECE2553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289"/>
            <a:ext cx="9144000" cy="1655762"/>
          </a:xfrm>
        </p:spPr>
        <p:txBody>
          <a:bodyPr/>
          <a:lstStyle/>
          <a:p>
            <a:r>
              <a:rPr lang="en-US" altLang="ko-KR" b="1" dirty="0"/>
              <a:t>2026 Winter </a:t>
            </a:r>
            <a:r>
              <a:rPr lang="ko-KR" altLang="en-US" b="1" dirty="0" err="1"/>
              <a:t>스마톤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en-US" altLang="ko-KR" b="1" dirty="0"/>
              <a:t>Global Minima</a:t>
            </a:r>
          </a:p>
          <a:p>
            <a:endParaRPr lang="en-US" altLang="ko-KR" b="1" dirty="0"/>
          </a:p>
          <a:p>
            <a:r>
              <a:rPr lang="ko-KR" altLang="en-US" dirty="0"/>
              <a:t>김기현</a:t>
            </a:r>
            <a:r>
              <a:rPr lang="en-US" altLang="ko-KR" dirty="0"/>
              <a:t>, </a:t>
            </a:r>
            <a:r>
              <a:rPr lang="ko-KR" altLang="en-US" dirty="0"/>
              <a:t>이예은</a:t>
            </a:r>
          </a:p>
        </p:txBody>
      </p:sp>
    </p:spTree>
    <p:extLst>
      <p:ext uri="{BB962C8B-B14F-4D97-AF65-F5344CB8AC3E}">
        <p14:creationId xmlns:p14="http://schemas.microsoft.com/office/powerpoint/2010/main" val="248175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EF9A5-C211-EDCA-49BF-CAE24EB7C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BF9F6-1BF9-1B87-B971-D0A5F6BB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Pipeline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5FCF95-39D8-08F5-97BD-130C5ED2B957}"/>
              </a:ext>
            </a:extLst>
          </p:cNvPr>
          <p:cNvSpPr/>
          <p:nvPr/>
        </p:nvSpPr>
        <p:spPr>
          <a:xfrm>
            <a:off x="838200" y="1835213"/>
            <a:ext cx="1871606" cy="159130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 or image</a:t>
            </a:r>
          </a:p>
          <a:p>
            <a:pPr algn="ctr"/>
            <a:r>
              <a:rPr lang="en-US" altLang="ko-KR" dirty="0"/>
              <a:t>(Segmentation)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ECF13E-C6F0-DFD1-5B67-75855DF8031D}"/>
              </a:ext>
            </a:extLst>
          </p:cNvPr>
          <p:cNvSpPr/>
          <p:nvPr/>
        </p:nvSpPr>
        <p:spPr>
          <a:xfrm>
            <a:off x="2556754" y="4138852"/>
            <a:ext cx="1519092" cy="1591304"/>
          </a:xfrm>
          <a:prstGeom prst="rect">
            <a:avLst/>
          </a:prstGeom>
          <a:gradFill flip="none" rotWithShape="1">
            <a:gsLst>
              <a:gs pos="0">
                <a:srgbClr val="F6C6AD"/>
              </a:gs>
              <a:gs pos="100000">
                <a:srgbClr val="4E95D9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VLM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826970-BEC7-1ECD-AC71-C82494522F63}"/>
              </a:ext>
            </a:extLst>
          </p:cNvPr>
          <p:cNvSpPr/>
          <p:nvPr/>
        </p:nvSpPr>
        <p:spPr>
          <a:xfrm>
            <a:off x="5736334" y="4138852"/>
            <a:ext cx="1743348" cy="15913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geometric transformation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05518DD-5196-7193-3BDE-C588076D98F5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2709806" y="2630865"/>
            <a:ext cx="436401" cy="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C2CB2B-A728-3783-CE3B-A0589C3697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075846" y="4934504"/>
            <a:ext cx="166048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CBE9E2-7EE9-99ED-DBD2-D4DF93D1138E}"/>
              </a:ext>
            </a:extLst>
          </p:cNvPr>
          <p:cNvSpPr/>
          <p:nvPr/>
        </p:nvSpPr>
        <p:spPr>
          <a:xfrm>
            <a:off x="3146207" y="1835213"/>
            <a:ext cx="1033702" cy="15913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NeRF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140C2B-1CA7-5AA5-E7CB-9F02BA21D8D7}"/>
              </a:ext>
            </a:extLst>
          </p:cNvPr>
          <p:cNvSpPr/>
          <p:nvPr/>
        </p:nvSpPr>
        <p:spPr>
          <a:xfrm>
            <a:off x="9899717" y="1837696"/>
            <a:ext cx="1443259" cy="159130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Projection</a:t>
            </a:r>
          </a:p>
          <a:p>
            <a:pPr algn="ctr"/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to 2D</a:t>
            </a:r>
          </a:p>
          <a:p>
            <a:pPr algn="ctr"/>
            <a:r>
              <a:rPr lang="en-US" altLang="ko-KR" dirty="0"/>
              <a:t>Multi View</a:t>
            </a:r>
          </a:p>
          <a:p>
            <a:pPr algn="ctr"/>
            <a:r>
              <a:rPr lang="en-US" altLang="ko-KR" dirty="0"/>
              <a:t>(with noise)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5A0BB15-053F-088A-9851-681022A66313}"/>
              </a:ext>
            </a:extLst>
          </p:cNvPr>
          <p:cNvCxnSpPr>
            <a:cxnSpLocks/>
            <a:stCxn id="29" idx="3"/>
            <a:endCxn id="36" idx="1"/>
          </p:cNvCxnSpPr>
          <p:nvPr/>
        </p:nvCxnSpPr>
        <p:spPr>
          <a:xfrm>
            <a:off x="4179909" y="2630866"/>
            <a:ext cx="5719808" cy="2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41AD1B8-3F83-BE36-5C36-331F0C837A98}"/>
              </a:ext>
            </a:extLst>
          </p:cNvPr>
          <p:cNvCxnSpPr>
            <a:cxnSpLocks/>
            <a:stCxn id="4" idx="3"/>
            <a:endCxn id="18" idx="0"/>
          </p:cNvCxnSpPr>
          <p:nvPr/>
        </p:nvCxnSpPr>
        <p:spPr>
          <a:xfrm>
            <a:off x="2709806" y="2630865"/>
            <a:ext cx="606494" cy="150798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132EB9D-3562-FF25-0848-A0C3F64E1265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4179909" y="2630866"/>
            <a:ext cx="1556425" cy="230363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75E1B9-A706-E443-BA31-D8830D88CFB7}"/>
              </a:ext>
            </a:extLst>
          </p:cNvPr>
          <p:cNvSpPr txBox="1"/>
          <p:nvPr/>
        </p:nvSpPr>
        <p:spPr>
          <a:xfrm>
            <a:off x="4179908" y="5059964"/>
            <a:ext cx="155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Physics description information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D79A0B-3DD0-0752-ABED-3CE4C5D37234}"/>
              </a:ext>
            </a:extLst>
          </p:cNvPr>
          <p:cNvSpPr txBox="1"/>
          <p:nvPr/>
        </p:nvSpPr>
        <p:spPr>
          <a:xfrm rot="3438849">
            <a:off x="4409694" y="3388860"/>
            <a:ext cx="155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model</a:t>
            </a:r>
            <a:endParaRPr lang="ko-KR" altLang="en-US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E32CE-D3D6-064C-849B-FF87750BC4B7}"/>
              </a:ext>
            </a:extLst>
          </p:cNvPr>
          <p:cNvSpPr/>
          <p:nvPr/>
        </p:nvSpPr>
        <p:spPr>
          <a:xfrm>
            <a:off x="9899716" y="4138852"/>
            <a:ext cx="1443259" cy="1591304"/>
          </a:xfrm>
          <a:prstGeom prst="rect">
            <a:avLst/>
          </a:prstGeom>
          <a:gradFill flip="none" rotWithShape="1">
            <a:gsLst>
              <a:gs pos="0">
                <a:srgbClr val="CCE0F4"/>
              </a:gs>
              <a:gs pos="100000">
                <a:srgbClr val="4E95D9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Projection</a:t>
            </a: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3D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to 2D</a:t>
            </a: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Multi View</a:t>
            </a: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(with noise)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E1F733C-B992-99A1-AA81-090FB99DFD50}"/>
              </a:ext>
            </a:extLst>
          </p:cNvPr>
          <p:cNvCxnSpPr>
            <a:cxnSpLocks/>
            <a:stCxn id="19" idx="3"/>
            <a:endCxn id="76" idx="1"/>
          </p:cNvCxnSpPr>
          <p:nvPr/>
        </p:nvCxnSpPr>
        <p:spPr>
          <a:xfrm>
            <a:off x="7479682" y="4934504"/>
            <a:ext cx="242003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01C9C48-ADA3-2547-6B56-F64164405A71}"/>
              </a:ext>
            </a:extLst>
          </p:cNvPr>
          <p:cNvSpPr txBox="1"/>
          <p:nvPr/>
        </p:nvSpPr>
        <p:spPr>
          <a:xfrm>
            <a:off x="7760175" y="5024535"/>
            <a:ext cx="1859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Physics transformation 3D</a:t>
            </a:r>
            <a:r>
              <a:rPr lang="ko-KR" altLang="en-US" b="1" dirty="0"/>
              <a:t> </a:t>
            </a:r>
            <a:r>
              <a:rPr lang="en-US" altLang="ko-KR" b="1" dirty="0"/>
              <a:t>Model</a:t>
            </a:r>
            <a:endParaRPr lang="ko-KR" altLang="en-US" b="1" dirty="0"/>
          </a:p>
        </p:txBody>
      </p:sp>
      <p:pic>
        <p:nvPicPr>
          <p:cNvPr id="1026" name="Picture 2" descr="챗GPT - 위키백과, 우리 모두의 백과사전">
            <a:extLst>
              <a:ext uri="{FF2B5EF4-FFF2-40B4-BE49-F238E27FC236}">
                <a16:creationId xmlns:a16="http://schemas.microsoft.com/office/drawing/2014/main" id="{4FA4AB03-249B-FA20-F1F6-ED9D5BBE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98" y="4222169"/>
            <a:ext cx="510909" cy="51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큐브 3d - 무료 상호 작용개 아이콘">
            <a:extLst>
              <a:ext uri="{FF2B5EF4-FFF2-40B4-BE49-F238E27FC236}">
                <a16:creationId xmlns:a16="http://schemas.microsoft.com/office/drawing/2014/main" id="{7438A5BF-B766-4748-9F92-F5137DF9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62" y="1534639"/>
            <a:ext cx="767784" cy="767784"/>
          </a:xfrm>
          <a:prstGeom prst="rect">
            <a:avLst/>
          </a:prstGeom>
        </p:spPr>
      </p:pic>
      <p:pic>
        <p:nvPicPr>
          <p:cNvPr id="1028" name="Picture 4" descr="What is a 3D Model? | Explanation &amp; Examples | 3D Worx">
            <a:extLst>
              <a:ext uri="{FF2B5EF4-FFF2-40B4-BE49-F238E27FC236}">
                <a16:creationId xmlns:a16="http://schemas.microsoft.com/office/drawing/2014/main" id="{8EC267BE-5932-0063-B01F-4C403493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35" y="3573526"/>
            <a:ext cx="1567387" cy="103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0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1759-4359-4E7E-073F-F243BBD6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1F2E-3C6A-97EF-E81B-32ABF67E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pic>
        <p:nvPicPr>
          <p:cNvPr id="5" name="그림 4" descr="스크린샷, 텍스트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D2367F-514A-7AB7-C502-534F31F8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39" y="1561171"/>
            <a:ext cx="2410948" cy="4523678"/>
          </a:xfrm>
          <a:prstGeom prst="rect">
            <a:avLst/>
          </a:prstGeom>
        </p:spPr>
      </p:pic>
      <p:pic>
        <p:nvPicPr>
          <p:cNvPr id="7" name="그림 6" descr="스크린샷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E6FE11-CF83-2832-32DA-AE180391B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561" y="756408"/>
            <a:ext cx="4557823" cy="365760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A558C7-1990-ABF3-9D90-ED6E71FC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90" y="4527941"/>
            <a:ext cx="5826164" cy="20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8B4D-F34C-76C6-ED09-B926149B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12BE0-FBB6-29EC-3865-1DADE05A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pic>
        <p:nvPicPr>
          <p:cNvPr id="4" name="그림 3" descr="텍스트, 스크린샷, 운영 체제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224745-A6A3-B172-2743-C875CF08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85" y="1412487"/>
            <a:ext cx="3846091" cy="3724508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29A318-3650-9FDB-6F33-E669CCE13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86" y="5208281"/>
            <a:ext cx="3845312" cy="1406031"/>
          </a:xfrm>
          <a:prstGeom prst="rect">
            <a:avLst/>
          </a:prstGeom>
        </p:spPr>
      </p:pic>
      <p:pic>
        <p:nvPicPr>
          <p:cNvPr id="11" name="그림 10" descr="과일, 텍스트, 음식, 바나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345BCB-F26B-70E4-2116-4EEC276A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12487"/>
            <a:ext cx="4772374" cy="1750370"/>
          </a:xfrm>
          <a:prstGeom prst="rect">
            <a:avLst/>
          </a:prstGeom>
        </p:spPr>
      </p:pic>
      <p:pic>
        <p:nvPicPr>
          <p:cNvPr id="13" name="그림 12" descr="텍스트, 과일, 바나나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AD9F1C-2E11-F18B-5C48-88A4F86DF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62957"/>
            <a:ext cx="4772374" cy="285135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9633D1-755D-D33B-3CF2-F12D7A1CBFA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482187" y="3162857"/>
            <a:ext cx="0" cy="600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C899E6-DDE6-C234-C5B5-675113E5F93C}"/>
              </a:ext>
            </a:extLst>
          </p:cNvPr>
          <p:cNvSpPr txBox="1"/>
          <p:nvPr/>
        </p:nvSpPr>
        <p:spPr>
          <a:xfrm>
            <a:off x="8757423" y="3244334"/>
            <a:ext cx="321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More compressed than TV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975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2990-F640-A255-4019-79D1E4CC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2223-B2C8-BEBF-22C9-212BEDCE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More About It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BE00E-173B-9ECC-125E-A33E8AE5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332" cy="2040131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가우시안</a:t>
            </a:r>
            <a:r>
              <a:rPr lang="ko-KR" altLang="en-US" sz="2400" dirty="0"/>
              <a:t> 노이즈를 통한 데이터 증강 방식으로 배경 변화에 더욱 강건해질 수 있다</a:t>
            </a:r>
            <a:endParaRPr lang="en-US" altLang="ko-KR" sz="2400" dirty="0"/>
          </a:p>
          <a:p>
            <a:r>
              <a:rPr lang="en-US" altLang="ko-KR" sz="2400" dirty="0"/>
              <a:t>VLM</a:t>
            </a:r>
            <a:r>
              <a:rPr lang="ko-KR" altLang="en-US" sz="2400" dirty="0"/>
              <a:t>이 객체에 대한 명확한 이해를 하고 객체의 물리적 특성을 잘 설명한다</a:t>
            </a:r>
            <a:endParaRPr lang="en-US" altLang="ko-KR" sz="2400" dirty="0"/>
          </a:p>
          <a:p>
            <a:r>
              <a:rPr lang="en-US" altLang="ko-KR" sz="2400" dirty="0"/>
              <a:t>3</a:t>
            </a:r>
            <a:r>
              <a:rPr lang="ko-KR" altLang="en-US" sz="2400" dirty="0"/>
              <a:t>차원 세계에 대한 모델의 이해가 증가한다</a:t>
            </a:r>
            <a:endParaRPr lang="en-US" altLang="ko-KR" sz="2400" dirty="0"/>
          </a:p>
        </p:txBody>
      </p:sp>
      <p:pic>
        <p:nvPicPr>
          <p:cNvPr id="2050" name="Picture 2" descr="Physical AI: AI Beyond the Digital World » Artificial Intelligence - MATLAB  &amp; Simulink">
            <a:extLst>
              <a:ext uri="{FF2B5EF4-FFF2-40B4-BE49-F238E27FC236}">
                <a16:creationId xmlns:a16="http://schemas.microsoft.com/office/drawing/2014/main" id="{CE33F3F8-D4C2-D6BF-874B-779B9508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78" y="3779003"/>
            <a:ext cx="3873190" cy="21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스크린샷, 자전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ED779-7B2D-7F2F-E153-60181915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34884" y="2469003"/>
            <a:ext cx="2169939" cy="47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A175C-E928-3326-D6DF-3DC6974B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B1C72-8756-4FFC-7160-F6FFCC90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Physical AI – </a:t>
            </a:r>
            <a:r>
              <a:rPr lang="ko-KR" altLang="en-US" sz="2400" dirty="0"/>
              <a:t>물리 세계에 대한 이해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6BE88-390D-FAC1-2739-A61BCF5D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07" y="2615271"/>
            <a:ext cx="6571785" cy="36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F294-A5DF-20F7-25A7-84E549749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48271-0447-435D-A969-8E8D0838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93B66-B102-62FF-8048-5DFF8F58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Tactile Sensor - </a:t>
            </a:r>
            <a:r>
              <a:rPr lang="ko-KR" altLang="en-US" sz="2400" dirty="0"/>
              <a:t>로봇에게 물체의 잡힘에 대한 이해 학습</a:t>
            </a:r>
            <a:endParaRPr lang="en-US" altLang="ko-KR" sz="2400" dirty="0"/>
          </a:p>
        </p:txBody>
      </p:sp>
      <p:pic>
        <p:nvPicPr>
          <p:cNvPr id="2050" name="Picture 2" descr="Why Tactile Intelligence Is the Future of Robotic Grasping - IEEE Spectrum">
            <a:extLst>
              <a:ext uri="{FF2B5EF4-FFF2-40B4-BE49-F238E27FC236}">
                <a16:creationId xmlns:a16="http://schemas.microsoft.com/office/drawing/2014/main" id="{3C563457-5388-953B-0002-B57481F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08" y="2368085"/>
            <a:ext cx="6237983" cy="39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6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3AFD0-0D25-BDCE-5B05-61BD32D2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C02CE-9F71-D98F-2070-E0D6AE70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Previous Work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39C36-D0AC-BE2A-FAAA-8F3F29BD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9859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VLM – </a:t>
            </a:r>
            <a:r>
              <a:rPr lang="ko-KR" altLang="en-US" sz="2400" dirty="0"/>
              <a:t>다량의 데이터로 사전 학습된 모델로 물리 세계에 대한 이해를 지원</a:t>
            </a:r>
            <a:endParaRPr lang="en-US" altLang="ko-KR" sz="2400" dirty="0"/>
          </a:p>
        </p:txBody>
      </p:sp>
      <p:pic>
        <p:nvPicPr>
          <p:cNvPr id="3074" name="Picture 2" descr="멀티모달 VLM 기술 동향 – 한컴테크">
            <a:extLst>
              <a:ext uri="{FF2B5EF4-FFF2-40B4-BE49-F238E27FC236}">
                <a16:creationId xmlns:a16="http://schemas.microsoft.com/office/drawing/2014/main" id="{C3C36F01-EEC2-2570-6793-BE04EB45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07" y="2538868"/>
            <a:ext cx="7181385" cy="37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5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E721-C727-E36E-C8CF-FA69446B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8BAA0-B997-E1FB-7931-34406788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Limitation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5503C-CD86-01BC-988D-EA9CC585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664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잡는 부분에 대한 물리적 이해를 하기에는 현재로서는 한계가 존재</a:t>
            </a:r>
            <a:endParaRPr lang="en-US" altLang="ko-KR" sz="2400" dirty="0"/>
          </a:p>
          <a:p>
            <a:r>
              <a:rPr lang="ko-KR" altLang="en-US" sz="2400" dirty="0"/>
              <a:t>물리적 이해를 위해 </a:t>
            </a:r>
            <a:r>
              <a:rPr lang="en-US" altLang="ko-KR" sz="2400" dirty="0"/>
              <a:t>Tactile</a:t>
            </a:r>
            <a:r>
              <a:rPr lang="ko-KR" altLang="en-US" sz="2400" dirty="0"/>
              <a:t>을 사용해도 부가적인 장비가 필요</a:t>
            </a:r>
            <a:endParaRPr lang="en-US" altLang="ko-KR" sz="2400" dirty="0"/>
          </a:p>
          <a:p>
            <a:r>
              <a:rPr lang="ko-KR" altLang="en-US" sz="2400" dirty="0"/>
              <a:t>대형 데이터를 수집한 모델의 물리적 이해와 활용을 잘 적용하지 못함</a:t>
            </a:r>
            <a:endParaRPr lang="en-US" altLang="ko-KR" sz="2400" dirty="0"/>
          </a:p>
        </p:txBody>
      </p:sp>
      <p:pic>
        <p:nvPicPr>
          <p:cNvPr id="4098" name="Picture 2" descr="Vacuum-based soft gripper for handling sensitive, delicate objects">
            <a:extLst>
              <a:ext uri="{FF2B5EF4-FFF2-40B4-BE49-F238E27FC236}">
                <a16:creationId xmlns:a16="http://schemas.microsoft.com/office/drawing/2014/main" id="{420AFFBB-008A-151E-4588-61EB76C9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1" y="3305949"/>
            <a:ext cx="3354659" cy="31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택타일 센서 | 에이딘로보틱스">
            <a:extLst>
              <a:ext uri="{FF2B5EF4-FFF2-40B4-BE49-F238E27FC236}">
                <a16:creationId xmlns:a16="http://schemas.microsoft.com/office/drawing/2014/main" id="{4E106C69-D5A1-4B5D-D1BC-66C9962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90" y="4031031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Noto Color Emoji 15.0의 💸 날개 달린 돈">
            <a:extLst>
              <a:ext uri="{FF2B5EF4-FFF2-40B4-BE49-F238E27FC236}">
                <a16:creationId xmlns:a16="http://schemas.microsoft.com/office/drawing/2014/main" id="{A5A1DBF9-498D-0ECB-D02C-FFCBEBC3E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08" y="3715119"/>
            <a:ext cx="1146716" cy="11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311A3-BDA4-CA5B-8489-E9895C95A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512" y="3831576"/>
            <a:ext cx="4002086" cy="20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78D4-C626-EF2D-C082-8FF53C2A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CF5E3-23E2-38B2-4564-AD537B41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Solution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B22DD-A0B0-DF31-6500-20B45D79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664" cy="14156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대형 데이터로 학습된 </a:t>
            </a:r>
            <a:r>
              <a:rPr lang="en-US" altLang="ko-KR" sz="2400" dirty="0"/>
              <a:t>VLM</a:t>
            </a:r>
            <a:r>
              <a:rPr lang="ko-KR" altLang="en-US" sz="2400" dirty="0"/>
              <a:t>의 객체 인지 기능을 활용</a:t>
            </a:r>
            <a:endParaRPr lang="en-US" altLang="ko-KR" sz="2400" dirty="0"/>
          </a:p>
          <a:p>
            <a:r>
              <a:rPr lang="ko-KR" altLang="en-US" sz="2400" dirty="0"/>
              <a:t>객체의 특성을 고려한 다각도 뷰 생성</a:t>
            </a:r>
            <a:endParaRPr lang="en-US" altLang="ko-KR" sz="2400" dirty="0"/>
          </a:p>
          <a:p>
            <a:r>
              <a:rPr lang="ko-KR" altLang="en-US" sz="2400" dirty="0"/>
              <a:t>학습 기반이 아닌 </a:t>
            </a:r>
            <a:r>
              <a:rPr lang="en-US" altLang="ko-KR" sz="2400" dirty="0"/>
              <a:t>inference </a:t>
            </a:r>
            <a:r>
              <a:rPr lang="ko-KR" altLang="en-US" sz="2400" dirty="0"/>
              <a:t>기반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CA396-BA5E-0E57-BC6C-0F295EF8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9" y="3942576"/>
            <a:ext cx="3228278" cy="2152186"/>
          </a:xfrm>
          <a:prstGeom prst="rect">
            <a:avLst/>
          </a:prstGeom>
        </p:spPr>
      </p:pic>
      <p:pic>
        <p:nvPicPr>
          <p:cNvPr id="5124" name="Picture 4" descr="Robot emoji Images - Free Download on Freepik">
            <a:extLst>
              <a:ext uri="{FF2B5EF4-FFF2-40B4-BE49-F238E27FC236}">
                <a16:creationId xmlns:a16="http://schemas.microsoft.com/office/drawing/2014/main" id="{26E9FA90-9E7E-2C65-253E-753CFBEA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36" y="4628064"/>
            <a:ext cx="1765610" cy="176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FE17974-F67A-0513-3726-0A8D90A2B739}"/>
              </a:ext>
            </a:extLst>
          </p:cNvPr>
          <p:cNvSpPr/>
          <p:nvPr/>
        </p:nvSpPr>
        <p:spPr>
          <a:xfrm>
            <a:off x="4066478" y="3469046"/>
            <a:ext cx="2423532" cy="112258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 이미지에서 어떤 객체가 중요하구나</a:t>
            </a:r>
            <a:r>
              <a:rPr lang="en-US" altLang="ko-KR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 </a:t>
            </a:r>
            <a:r>
              <a:rPr lang="ko-KR" altLang="en-US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물체에 대한 물리적 특성이 어떻게 되지</a:t>
            </a:r>
            <a:r>
              <a:rPr lang="en-US" altLang="ko-KR" sz="1600" dirty="0">
                <a:solidFill>
                  <a:sysClr val="windowText" lastClr="0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C60F90-EB60-3797-8350-A33EC768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587" y="3809379"/>
            <a:ext cx="3322133" cy="22147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6DEE46-B7C4-14B0-5CF9-58C8AFDDBB45}"/>
              </a:ext>
            </a:extLst>
          </p:cNvPr>
          <p:cNvSpPr/>
          <p:nvPr/>
        </p:nvSpPr>
        <p:spPr>
          <a:xfrm>
            <a:off x="7017369" y="4735129"/>
            <a:ext cx="1144859" cy="567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3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EB24-3F8D-D4E6-9513-95BB0EF1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F81BF-6406-CC99-8EBD-EA3009A1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Pipeline</a:t>
            </a:r>
            <a:endParaRPr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06DA63-238C-E8A4-35AA-3FD3C67B18A4}"/>
              </a:ext>
            </a:extLst>
          </p:cNvPr>
          <p:cNvGrpSpPr/>
          <p:nvPr/>
        </p:nvGrpSpPr>
        <p:grpSpPr>
          <a:xfrm>
            <a:off x="838200" y="2326888"/>
            <a:ext cx="10354413" cy="2594517"/>
            <a:chOff x="633185" y="1353015"/>
            <a:chExt cx="8900638" cy="22302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AF22CD-1222-CB7B-2F10-6976D37A8397}"/>
                </a:ext>
              </a:extLst>
            </p:cNvPr>
            <p:cNvSpPr/>
            <p:nvPr/>
          </p:nvSpPr>
          <p:spPr>
            <a:xfrm>
              <a:off x="633185" y="2215375"/>
              <a:ext cx="1827518" cy="136788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 or image</a:t>
              </a:r>
            </a:p>
            <a:p>
              <a:pPr algn="ctr"/>
              <a:r>
                <a:rPr lang="en-US" altLang="ko-KR" dirty="0"/>
                <a:t>(Segmentation)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D254D7-3780-6F1A-6C2F-7CCE186DC3BB}"/>
                </a:ext>
              </a:extLst>
            </p:cNvPr>
            <p:cNvSpPr/>
            <p:nvPr/>
          </p:nvSpPr>
          <p:spPr>
            <a:xfrm>
              <a:off x="1405055" y="1353015"/>
              <a:ext cx="1055648" cy="602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D99F08-E60A-7A1A-3BC7-25EB814DD11C}"/>
                </a:ext>
              </a:extLst>
            </p:cNvPr>
            <p:cNvSpPr/>
            <p:nvPr/>
          </p:nvSpPr>
          <p:spPr>
            <a:xfrm>
              <a:off x="3311912" y="2215375"/>
              <a:ext cx="2561064" cy="1367883"/>
            </a:xfrm>
            <a:prstGeom prst="rect">
              <a:avLst/>
            </a:prstGeom>
            <a:gradFill flip="none" rotWithShape="1">
              <a:gsLst>
                <a:gs pos="0">
                  <a:srgbClr val="F6C6AD"/>
                </a:gs>
                <a:gs pos="100000">
                  <a:srgbClr val="4E95D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VLM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FC53EB-C838-F4BE-4E60-5F8712F2FF69}"/>
                </a:ext>
              </a:extLst>
            </p:cNvPr>
            <p:cNvSpPr/>
            <p:nvPr/>
          </p:nvSpPr>
          <p:spPr>
            <a:xfrm>
              <a:off x="6639843" y="2215373"/>
              <a:ext cx="1240623" cy="13678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Generator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4BB2D7-D4A3-D5F7-8534-EE2E79ACF0F1}"/>
                </a:ext>
              </a:extLst>
            </p:cNvPr>
            <p:cNvSpPr/>
            <p:nvPr/>
          </p:nvSpPr>
          <p:spPr>
            <a:xfrm>
              <a:off x="8551704" y="2215374"/>
              <a:ext cx="982119" cy="136788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6368A0F-49D2-8F60-E10B-8C59DCFEE1A9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460703" y="2899317"/>
              <a:ext cx="85120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919C986-DCE6-891C-A359-396254BC5AD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60703" y="1654098"/>
              <a:ext cx="851209" cy="124521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DD19207-E920-0240-D1A1-A0D3EA952C5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5872976" y="2899315"/>
              <a:ext cx="766867" cy="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662BB33-AA31-2924-A902-32994999A37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880466" y="2899315"/>
              <a:ext cx="671238" cy="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6160D5-66A5-05F5-5335-0728EA8098E5}"/>
                </a:ext>
              </a:extLst>
            </p:cNvPr>
            <p:cNvSpPr txBox="1"/>
            <p:nvPr/>
          </p:nvSpPr>
          <p:spPr>
            <a:xfrm>
              <a:off x="5915516" y="2529982"/>
              <a:ext cx="60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Text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A5B232F-0285-7D2C-FFB8-BABD02BE9E5B}"/>
                </a:ext>
              </a:extLst>
            </p:cNvPr>
            <p:cNvCxnSpPr>
              <a:cxnSpLocks/>
              <a:stCxn id="6" idx="2"/>
              <a:endCxn id="9" idx="1"/>
            </p:cNvCxnSpPr>
            <p:nvPr/>
          </p:nvCxnSpPr>
          <p:spPr>
            <a:xfrm rot="5400000" flipH="1" flipV="1">
              <a:off x="3751421" y="694837"/>
              <a:ext cx="683943" cy="5092899"/>
            </a:xfrm>
            <a:prstGeom prst="bentConnector4">
              <a:avLst>
                <a:gd name="adj1" fmla="val -33424"/>
                <a:gd name="adj2" fmla="val 9700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4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E0CB-F206-1A16-7505-84CEF052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03A56-A720-57A9-BE9E-7E4BDC8A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pic>
        <p:nvPicPr>
          <p:cNvPr id="4" name="그림 3" descr="텍스트, 개, 스크린샷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5C45DE-7B79-F52B-F0BF-907AF67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08" y="1137424"/>
            <a:ext cx="4531450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88655-C4D9-1645-1234-16796CF7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4FD88-58AD-A9AB-E560-15594351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Limitation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A3C8A-D582-1ECF-DF4D-098744A2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664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API </a:t>
            </a:r>
            <a:r>
              <a:rPr lang="ko-KR" altLang="en-US" sz="2400" dirty="0"/>
              <a:t>기반의 서비스에서 이미지 생성 모델이 그림화에</a:t>
            </a:r>
            <a:r>
              <a:rPr lang="en-US" altLang="ko-KR" sz="2400" dirty="0"/>
              <a:t> </a:t>
            </a:r>
            <a:r>
              <a:rPr lang="ko-KR" altLang="en-US" sz="2400" dirty="0" err="1"/>
              <a:t>포커싱</a:t>
            </a:r>
            <a:r>
              <a:rPr lang="ko-KR" altLang="en-US" sz="2400" dirty="0"/>
              <a:t> 되어 있음</a:t>
            </a:r>
            <a:endParaRPr lang="en-US" altLang="ko-KR" sz="2400" dirty="0"/>
          </a:p>
          <a:p>
            <a:r>
              <a:rPr lang="ko-KR" altLang="en-US" sz="2400" dirty="0"/>
              <a:t>객체의 세부적인 디테일 묘사가 부족함</a:t>
            </a:r>
            <a:endParaRPr lang="en-US" altLang="ko-KR" sz="2400" dirty="0"/>
          </a:p>
          <a:p>
            <a:r>
              <a:rPr lang="ko-KR" altLang="en-US" sz="2400" dirty="0"/>
              <a:t>오히려 물리 세계에 </a:t>
            </a:r>
            <a:r>
              <a:rPr lang="en-US" altLang="ko-KR" sz="2400" dirty="0"/>
              <a:t>robust</a:t>
            </a:r>
            <a:r>
              <a:rPr lang="ko-KR" altLang="en-US" sz="2400" dirty="0"/>
              <a:t>하게 동작하지도 않고 학습 데이터로써 모델을 </a:t>
            </a:r>
            <a:r>
              <a:rPr lang="en-US" altLang="ko-KR" sz="2400" dirty="0"/>
              <a:t>fitting </a:t>
            </a:r>
            <a:r>
              <a:rPr lang="ko-KR" altLang="en-US" sz="2400" dirty="0"/>
              <a:t>시키기에도 한계가 있을 것이라고 생각됨</a:t>
            </a:r>
            <a:endParaRPr lang="en-US" altLang="ko-KR" sz="2400" dirty="0"/>
          </a:p>
        </p:txBody>
      </p:sp>
      <p:pic>
        <p:nvPicPr>
          <p:cNvPr id="4" name="그림 3" descr="텍스트, 개, 스크린샷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20D19F-8425-68B1-088A-17F14403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93" t="9097" r="6435" b="40941"/>
          <a:stretch>
            <a:fillRect/>
          </a:stretch>
        </p:blipFill>
        <p:spPr>
          <a:xfrm>
            <a:off x="1278673" y="3769112"/>
            <a:ext cx="2549913" cy="2490440"/>
          </a:xfrm>
          <a:prstGeom prst="rect">
            <a:avLst/>
          </a:prstGeom>
        </p:spPr>
      </p:pic>
      <p:pic>
        <p:nvPicPr>
          <p:cNvPr id="6" name="그림 5" descr="텍스트, 개, 스크린샷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99583A-FAC8-C924-132B-6E27AAD0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1" t="1789" r="76980" b="84937"/>
          <a:stretch>
            <a:fillRect/>
          </a:stretch>
        </p:blipFill>
        <p:spPr>
          <a:xfrm>
            <a:off x="8073483" y="3869189"/>
            <a:ext cx="2341756" cy="2290286"/>
          </a:xfrm>
          <a:prstGeom prst="rect">
            <a:avLst/>
          </a:prstGeom>
        </p:spPr>
      </p:pic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68083A92-C45B-FBB7-2A2F-6043FAC92C10}"/>
              </a:ext>
            </a:extLst>
          </p:cNvPr>
          <p:cNvSpPr/>
          <p:nvPr/>
        </p:nvSpPr>
        <p:spPr>
          <a:xfrm rot="5400000">
            <a:off x="5643847" y="3782599"/>
            <a:ext cx="614375" cy="2463465"/>
          </a:xfrm>
          <a:prstGeom prst="upDown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B4EB7-7F2D-7A50-5E81-060B6B3EA486}"/>
              </a:ext>
            </a:extLst>
          </p:cNvPr>
          <p:cNvSpPr txBox="1"/>
          <p:nvPr/>
        </p:nvSpPr>
        <p:spPr>
          <a:xfrm>
            <a:off x="4652395" y="3906335"/>
            <a:ext cx="17916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/>
              <a:t>🚫</a:t>
            </a:r>
          </a:p>
        </p:txBody>
      </p:sp>
    </p:spTree>
    <p:extLst>
      <p:ext uri="{BB962C8B-B14F-4D97-AF65-F5344CB8AC3E}">
        <p14:creationId xmlns:p14="http://schemas.microsoft.com/office/powerpoint/2010/main" val="147067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250</Words>
  <Application>Microsoft Office PowerPoint</Application>
  <PresentationFormat>와이드스크린</PresentationFormat>
  <Paragraphs>67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휴먼매직체</vt:lpstr>
      <vt:lpstr>Arial</vt:lpstr>
      <vt:lpstr>Office 테마</vt:lpstr>
      <vt:lpstr>PVAR (Physical Vision Augment Robotics)</vt:lpstr>
      <vt:lpstr>Previous Work</vt:lpstr>
      <vt:lpstr>Previous Work</vt:lpstr>
      <vt:lpstr>Previous Work</vt:lpstr>
      <vt:lpstr>Limitation</vt:lpstr>
      <vt:lpstr>Solution</vt:lpstr>
      <vt:lpstr>Pipeline</vt:lpstr>
      <vt:lpstr>Demo</vt:lpstr>
      <vt:lpstr>Limitation</vt:lpstr>
      <vt:lpstr>Pipeline</vt:lpstr>
      <vt:lpstr>Demo</vt:lpstr>
      <vt:lpstr>Demo</vt:lpstr>
      <vt:lpstr>More About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Gihyeon Kim</dc:creator>
  <cp:lastModifiedBy>Gihyeon Kim</cp:lastModifiedBy>
  <cp:revision>11</cp:revision>
  <dcterms:created xsi:type="dcterms:W3CDTF">2026-01-20T13:15:42Z</dcterms:created>
  <dcterms:modified xsi:type="dcterms:W3CDTF">2026-01-21T15:54:02Z</dcterms:modified>
</cp:coreProperties>
</file>